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7" r:id="rId10"/>
    <p:sldId id="258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B53DD7-27DE-41CA-B2F6-3B50B0006BC7}" type="datetimeFigureOut">
              <a:rPr lang="es-MX" smtClean="0"/>
              <a:t>31/03/2014</a:t>
            </a:fld>
            <a:endParaRPr lang="es-MX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F330C4-1EB9-4441-87E5-3B4E1D309D88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David_Ausube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Informaci%C3%B3n" TargetMode="External"/><Relationship Id="rId2" Type="http://schemas.openxmlformats.org/officeDocument/2006/relationships/hyperlink" Target="http://es.wikipedia.org/wiki/Estudiant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Psicolog%C3%ADa_constructivista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>
                <a:effectLst/>
              </a:rPr>
              <a:t>Aprendizaje significativo</a:t>
            </a:r>
            <a:r>
              <a:rPr lang="es-MX" dirty="0">
                <a:effectLst/>
              </a:rPr>
              <a:t/>
            </a:r>
            <a:br>
              <a:rPr lang="es-MX" dirty="0">
                <a:effectLst/>
              </a:rPr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 </a:t>
            </a:r>
            <a:r>
              <a:rPr lang="es-ES" dirty="0"/>
              <a:t>S</a:t>
            </a:r>
            <a:r>
              <a:rPr lang="es-ES" dirty="0" smtClean="0"/>
              <a:t>egún </a:t>
            </a:r>
            <a:r>
              <a:rPr lang="es-ES" dirty="0"/>
              <a:t>el teórico norteamericano </a:t>
            </a:r>
            <a:r>
              <a:rPr lang="es-ES" sz="3600" u="sng" dirty="0">
                <a:hlinkClick r:id="rId2" tooltip="David Ausubel"/>
              </a:rPr>
              <a:t>David Ausubel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56931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MX" dirty="0" smtClean="0"/>
              <a:t>-</a:t>
            </a:r>
            <a:r>
              <a:rPr lang="es-ES" dirty="0"/>
              <a:t>Permitir que el alumno tenga un contacto directo con el objeto de </a:t>
            </a:r>
            <a:r>
              <a:rPr lang="es-ES" dirty="0" smtClean="0"/>
              <a:t>conocimiento</a:t>
            </a:r>
          </a:p>
          <a:p>
            <a:pPr algn="l"/>
            <a:r>
              <a:rPr lang="es-ES" dirty="0" smtClean="0"/>
              <a:t>-</a:t>
            </a:r>
            <a:r>
              <a:rPr lang="es-ES" dirty="0"/>
              <a:t>Enseñar al alumno a llevar a la práctica lo aprendido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0165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310" y="116632"/>
            <a:ext cx="7851648" cy="779512"/>
          </a:xfrm>
        </p:spPr>
        <p:txBody>
          <a:bodyPr>
            <a:normAutofit fontScale="90000"/>
          </a:bodyPr>
          <a:lstStyle/>
          <a:p>
            <a:r>
              <a:rPr lang="es-ES" dirty="0"/>
              <a:t>Referencias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1052736"/>
            <a:ext cx="7854696" cy="5544616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 smtClean="0"/>
              <a:t>]</a:t>
            </a:r>
            <a:endParaRPr lang="es-MX" dirty="0"/>
          </a:p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Ausubel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D.P. (1960).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The use of advance organizers in the learning and retention of meaningful verbal material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51, 267-272.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Ausubel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D. (1963).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The Psychology of Meaningful Verbal Learning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New York: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Grune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Stratton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Ausubel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D. (1978).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In defense of advance organizers: A reply to the critics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48, 251-257.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Ausubel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D., Novak, J., &amp;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Hanesian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H. (1978).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Educational Psychology: A Cognitive View (2nd Ed.)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New York: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Holt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Rinehart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&amp; Winston.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Ferreyra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H. A., &amp;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Pedrazzi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G. (2007). "Teorías y enfoques psicoeducativos del aprendizaje". Buenos Aires.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Noveduc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696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1571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167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212976"/>
            <a:ext cx="7854696" cy="1752600"/>
          </a:xfrm>
        </p:spPr>
        <p:txBody>
          <a:bodyPr/>
          <a:lstStyle/>
          <a:p>
            <a:pPr algn="ctr"/>
            <a:r>
              <a:rPr lang="es-ES" dirty="0"/>
              <a:t>el tipo de aprendizaje en que un </a:t>
            </a:r>
            <a:r>
              <a:rPr lang="es-ES" u="sng" dirty="0">
                <a:hlinkClick r:id="rId2" tooltip="Estudiante"/>
              </a:rPr>
              <a:t>estudiante</a:t>
            </a:r>
            <a:r>
              <a:rPr lang="es-ES" dirty="0"/>
              <a:t> </a:t>
            </a:r>
            <a:r>
              <a:rPr lang="es-ES" dirty="0" smtClean="0"/>
              <a:t>relaciona la </a:t>
            </a:r>
            <a:r>
              <a:rPr lang="es-ES" u="sng" dirty="0" smtClean="0">
                <a:hlinkClick r:id="rId3" tooltip="Información"/>
              </a:rPr>
              <a:t>información</a:t>
            </a:r>
            <a:r>
              <a:rPr lang="es-ES" dirty="0" smtClean="0"/>
              <a:t> </a:t>
            </a:r>
            <a:r>
              <a:rPr lang="es-ES" dirty="0"/>
              <a:t>nueva con la que ya posee</a:t>
            </a:r>
            <a:r>
              <a:rPr lang="es-ES" dirty="0" smtClean="0"/>
              <a:t>, (son los aprendizaje previo)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005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3228536"/>
            <a:ext cx="8136576" cy="3368816"/>
          </a:xfrm>
        </p:spPr>
        <p:txBody>
          <a:bodyPr>
            <a:normAutofit/>
          </a:bodyPr>
          <a:lstStyle/>
          <a:p>
            <a:pPr algn="l"/>
            <a:r>
              <a:rPr lang="es-MX" dirty="0" smtClean="0"/>
              <a:t>-Reajustan los dos  conocimientos y construyen uno solo</a:t>
            </a:r>
          </a:p>
          <a:p>
            <a:pPr marL="457200" indent="-457200" algn="l">
              <a:buFontTx/>
              <a:buChar char="-"/>
            </a:pPr>
            <a:r>
              <a:rPr lang="es-ES" dirty="0" smtClean="0"/>
              <a:t>Este </a:t>
            </a:r>
            <a:r>
              <a:rPr lang="es-ES" dirty="0"/>
              <a:t>concepto y teoría están enmarcados en el marco de </a:t>
            </a:r>
            <a:r>
              <a:rPr lang="es-ES" dirty="0" smtClean="0"/>
              <a:t>   la </a:t>
            </a:r>
            <a:r>
              <a:rPr lang="es-ES" sz="3600" u="sng" dirty="0">
                <a:hlinkClick r:id="rId2" tooltip="Psicología constructivista"/>
              </a:rPr>
              <a:t>psicología </a:t>
            </a:r>
            <a:r>
              <a:rPr lang="es-ES" sz="3600" u="sng" dirty="0" smtClean="0">
                <a:hlinkClick r:id="rId2" tooltip="Psicología constructivista"/>
              </a:rPr>
              <a:t>constructivista</a:t>
            </a:r>
            <a:endParaRPr lang="es-ES" sz="3600" u="sng" dirty="0" smtClean="0"/>
          </a:p>
        </p:txBody>
      </p:sp>
    </p:spTree>
    <p:extLst>
      <p:ext uri="{BB962C8B-B14F-4D97-AF65-F5344CB8AC3E}">
        <p14:creationId xmlns:p14="http://schemas.microsoft.com/office/powerpoint/2010/main" val="18293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- en </a:t>
            </a:r>
            <a:r>
              <a:rPr lang="es-ES" dirty="0"/>
              <a:t>conclusión el aprendizaje significativo se basa en los conocimientos previos que tiene el individuo más los conocimientos nuevos que va adquiriendo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73172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080784"/>
          </a:xfrm>
        </p:spPr>
        <p:txBody>
          <a:bodyPr>
            <a:normAutofit/>
          </a:bodyPr>
          <a:lstStyle/>
          <a:p>
            <a:pPr algn="l"/>
            <a:r>
              <a:rPr lang="es-ES" dirty="0" smtClean="0"/>
              <a:t>-aprendizaje </a:t>
            </a:r>
            <a:r>
              <a:rPr lang="es-ES" dirty="0"/>
              <a:t>significativo de David Ausubel, éste se diferencia del aprendizaje por repetición o </a:t>
            </a:r>
            <a:r>
              <a:rPr lang="es-ES" dirty="0" smtClean="0"/>
              <a:t>memorístico</a:t>
            </a:r>
          </a:p>
          <a:p>
            <a:pPr algn="l"/>
            <a:r>
              <a:rPr lang="es-ES" dirty="0" smtClean="0"/>
              <a:t>-</a:t>
            </a:r>
            <a:r>
              <a:rPr lang="es-ES" dirty="0"/>
              <a:t>los docentes crean un entorno de instrucción en el que los alumnos entienden lo que están aprendiendo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67528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. El sentido lo da la relación del nuevo conocimiento con: conocimientos anteriores, con situaciones cotidianas, con la propia experiencia, con situaciones reales, etc. (Juan E. León)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610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409328"/>
          </a:xfrm>
        </p:spPr>
        <p:txBody>
          <a:bodyPr>
            <a:normAutofit fontScale="90000"/>
          </a:bodyPr>
          <a:lstStyle/>
          <a:p>
            <a:r>
              <a:rPr lang="es-ES" dirty="0"/>
              <a:t>Ideas básicas del aprendizaje significativo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276872"/>
            <a:ext cx="7854696" cy="4581128"/>
          </a:xfrm>
        </p:spPr>
        <p:txBody>
          <a:bodyPr>
            <a:normAutofit/>
          </a:bodyPr>
          <a:lstStyle/>
          <a:p>
            <a:pPr algn="l"/>
            <a:r>
              <a:rPr lang="es-ES" dirty="0" smtClean="0"/>
              <a:t>-Los </a:t>
            </a:r>
            <a:r>
              <a:rPr lang="es-ES" dirty="0"/>
              <a:t>conocimientos previos han de estar relacionados con aquellos que se quieren </a:t>
            </a:r>
            <a:r>
              <a:rPr lang="es-ES" dirty="0" smtClean="0"/>
              <a:t>adquirir</a:t>
            </a:r>
          </a:p>
          <a:p>
            <a:pPr algn="l"/>
            <a:r>
              <a:rPr lang="es-ES" dirty="0" smtClean="0"/>
              <a:t>-</a:t>
            </a:r>
            <a:r>
              <a:rPr lang="es-ES" dirty="0"/>
              <a:t>Es necesario desarrollar un amplio conocimiento </a:t>
            </a:r>
            <a:r>
              <a:rPr lang="es-ES" dirty="0" smtClean="0"/>
              <a:t> previo</a:t>
            </a:r>
          </a:p>
          <a:p>
            <a:pPr algn="l"/>
            <a:r>
              <a:rPr lang="es-ES" dirty="0" smtClean="0"/>
              <a:t>-</a:t>
            </a:r>
            <a:r>
              <a:rPr lang="es-ES" dirty="0"/>
              <a:t>Es necesario que la nueva información se incorpore a la estructura mental y pase a formar parte de la memoria </a:t>
            </a:r>
            <a:r>
              <a:rPr lang="es-ES" dirty="0" smtClean="0"/>
              <a:t>comprensiva</a:t>
            </a:r>
          </a:p>
          <a:p>
            <a:pPr algn="l"/>
            <a:r>
              <a:rPr lang="es-ES" dirty="0" smtClean="0"/>
              <a:t>-</a:t>
            </a:r>
            <a:r>
              <a:rPr lang="es-ES" dirty="0"/>
              <a:t>Requiere una participación activa del docente donde la atención se centra en el cómo se adquieren los aprendizajes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4629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368816"/>
          </a:xfrm>
        </p:spPr>
        <p:txBody>
          <a:bodyPr>
            <a:normAutofit/>
          </a:bodyPr>
          <a:lstStyle/>
          <a:p>
            <a:pPr lvl="0" algn="l"/>
            <a:r>
              <a:rPr lang="es-MX" dirty="0" smtClean="0"/>
              <a:t>-</a:t>
            </a:r>
            <a:r>
              <a:rPr lang="es-ES" dirty="0"/>
              <a:t>El aprendizaje significativo puede producirse mediante la exposición de los contenidos por parte del docente o por descubrimiento del discente.</a:t>
            </a:r>
            <a:endParaRPr lang="es-MX" dirty="0"/>
          </a:p>
          <a:p>
            <a:pPr lvl="0" algn="l"/>
            <a:r>
              <a:rPr lang="es-MX" dirty="0" smtClean="0"/>
              <a:t>-</a:t>
            </a:r>
            <a:r>
              <a:rPr lang="es-ES" dirty="0"/>
              <a:t>El aprendizaje significativo utiliza los conocimientos previos para mediante comparación o intercalación con los nuevos conocimientos armar un nuevo conjunto de conocimientos.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3565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>
                <a:effectLst/>
              </a:rPr>
              <a:t>El papel del profesor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440824"/>
          </a:xfrm>
        </p:spPr>
        <p:txBody>
          <a:bodyPr>
            <a:normAutofit lnSpcReduction="10000"/>
          </a:bodyPr>
          <a:lstStyle/>
          <a:p>
            <a:pPr algn="l"/>
            <a:r>
              <a:rPr lang="es-MX" dirty="0" smtClean="0"/>
              <a:t>-</a:t>
            </a:r>
            <a:r>
              <a:rPr lang="es-ES" dirty="0"/>
              <a:t>Determinar la estructura conceptual y proposicional de la materia que se va a enseñar</a:t>
            </a:r>
            <a:r>
              <a:rPr lang="es-ES" dirty="0" smtClean="0"/>
              <a:t>,</a:t>
            </a:r>
          </a:p>
          <a:p>
            <a:pPr algn="l"/>
            <a:r>
              <a:rPr lang="es-ES" dirty="0" smtClean="0"/>
              <a:t>-</a:t>
            </a:r>
            <a:r>
              <a:rPr lang="es-ES" dirty="0"/>
              <a:t>Identificar qué conceptos y proposiciones relevantes para el aprendizaje del contenido de la </a:t>
            </a:r>
            <a:r>
              <a:rPr lang="es-ES" dirty="0" smtClean="0"/>
              <a:t>materia</a:t>
            </a:r>
          </a:p>
          <a:p>
            <a:pPr algn="l"/>
            <a:r>
              <a:rPr lang="es-ES" dirty="0" smtClean="0"/>
              <a:t>-</a:t>
            </a:r>
            <a:r>
              <a:rPr lang="es-ES" dirty="0"/>
              <a:t>Diagnosticar lo que el alumno ya </a:t>
            </a:r>
            <a:r>
              <a:rPr lang="es-ES" dirty="0" smtClean="0"/>
              <a:t>sabe</a:t>
            </a:r>
          </a:p>
          <a:p>
            <a:pPr algn="l"/>
            <a:r>
              <a:rPr lang="es-ES" dirty="0" smtClean="0"/>
              <a:t>-</a:t>
            </a:r>
            <a:r>
              <a:rPr lang="es-ES" dirty="0"/>
              <a:t>Enseñar empleando recursos y principios que </a:t>
            </a:r>
            <a:r>
              <a:rPr lang="es-ES" dirty="0" smtClean="0"/>
              <a:t> faciliten el aprendizaje</a:t>
            </a:r>
          </a:p>
          <a:p>
            <a:r>
              <a:rPr lang="es-ES" dirty="0"/>
              <a:t>-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36543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483</Words>
  <Application>Microsoft Office PowerPoint</Application>
  <PresentationFormat>Presentación en pantalla (4:3)</PresentationFormat>
  <Paragraphs>31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Flujo</vt:lpstr>
      <vt:lpstr>Aprendizaje significativo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Ideas básicas del aprendizaje significativo </vt:lpstr>
      <vt:lpstr>Presentación de PowerPoint</vt:lpstr>
      <vt:lpstr>El papel del profesor</vt:lpstr>
      <vt:lpstr>Presentación de PowerPoint</vt:lpstr>
      <vt:lpstr>Referencias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Aprendizaje significativo</dc:title>
  <dc:creator>jose de jesus</dc:creator>
  <cp:lastModifiedBy>jose de jesus</cp:lastModifiedBy>
  <cp:revision>4</cp:revision>
  <dcterms:created xsi:type="dcterms:W3CDTF">2014-03-31T20:56:46Z</dcterms:created>
  <dcterms:modified xsi:type="dcterms:W3CDTF">2014-03-31T21:33:09Z</dcterms:modified>
</cp:coreProperties>
</file>